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6"/>
  </p:notesMasterIdLst>
  <p:sldIdLst>
    <p:sldId id="432" r:id="rId2"/>
    <p:sldId id="285" r:id="rId3"/>
    <p:sldId id="423" r:id="rId4"/>
    <p:sldId id="434" r:id="rId5"/>
    <p:sldId id="441" r:id="rId6"/>
    <p:sldId id="443" r:id="rId7"/>
    <p:sldId id="462" r:id="rId8"/>
    <p:sldId id="446" r:id="rId9"/>
    <p:sldId id="445" r:id="rId10"/>
    <p:sldId id="447" r:id="rId11"/>
    <p:sldId id="448" r:id="rId12"/>
    <p:sldId id="449" r:id="rId13"/>
    <p:sldId id="450" r:id="rId14"/>
    <p:sldId id="452" r:id="rId15"/>
    <p:sldId id="451" r:id="rId16"/>
    <p:sldId id="453" r:id="rId17"/>
    <p:sldId id="454" r:id="rId18"/>
    <p:sldId id="456" r:id="rId19"/>
    <p:sldId id="458" r:id="rId20"/>
    <p:sldId id="288" r:id="rId21"/>
    <p:sldId id="459" r:id="rId22"/>
    <p:sldId id="460" r:id="rId23"/>
    <p:sldId id="461" r:id="rId24"/>
    <p:sldId id="294" r:id="rId2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5226" autoAdjust="0"/>
  </p:normalViewPr>
  <p:slideViewPr>
    <p:cSldViewPr snapToGrid="0" snapToObjects="1">
      <p:cViewPr varScale="1">
        <p:scale>
          <a:sx n="59" d="100"/>
          <a:sy n="59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Mirończuk" userId="2dcbf76d-ebf8-41e0-8a98-bb3eafc769e1" providerId="ADAL" clId="{70ECB724-1E1D-48C0-AAAD-E05D3C7AA93D}"/>
    <pc:docChg chg="modSld">
      <pc:chgData name="Katarzyna Mirończuk" userId="2dcbf76d-ebf8-41e0-8a98-bb3eafc769e1" providerId="ADAL" clId="{70ECB724-1E1D-48C0-AAAD-E05D3C7AA93D}" dt="2021-05-14T09:03:05.767" v="10" actId="20577"/>
      <pc:docMkLst>
        <pc:docMk/>
      </pc:docMkLst>
      <pc:sldChg chg="modSp mod">
        <pc:chgData name="Katarzyna Mirończuk" userId="2dcbf76d-ebf8-41e0-8a98-bb3eafc769e1" providerId="ADAL" clId="{70ECB724-1E1D-48C0-AAAD-E05D3C7AA93D}" dt="2021-05-14T09:03:05.767" v="10" actId="20577"/>
        <pc:sldMkLst>
          <pc:docMk/>
          <pc:sldMk cId="207330884" sldId="423"/>
        </pc:sldMkLst>
        <pc:spChg chg="mod">
          <ac:chgData name="Katarzyna Mirończuk" userId="2dcbf76d-ebf8-41e0-8a98-bb3eafc769e1" providerId="ADAL" clId="{70ECB724-1E1D-48C0-AAAD-E05D3C7AA93D}" dt="2021-05-14T09:03:05.767" v="10" actId="20577"/>
          <ac:spMkLst>
            <pc:docMk/>
            <pc:sldMk cId="207330884" sldId="423"/>
            <ac:spMk id="13" creationId="{AEA41D67-4903-4CB5-9901-2468711E766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985672403549259E-2"/>
          <c:y val="7.0300910322356955E-2"/>
          <c:w val="0.52914628897181182"/>
          <c:h val="0.92969848493245721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EA8-4BB1-B499-C761A6FC601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2EA8-4BB1-B499-C761A6FC601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2EA8-4BB1-B499-C761A6FC6013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2EA8-4BB1-B499-C761A6FC601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64,5%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EA8-4BB1-B499-C761A6FC601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EA8-4BB1-B499-C761A6FC601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27,3%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EA8-4BB1-B499-C761A6FC601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EA8-4BB1-B499-C761A6FC60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IIaPGWCLC!$F$36:$I$36</c:f>
              <c:numCache>
                <c:formatCode>0.0</c:formatCode>
                <c:ptCount val="4"/>
                <c:pt idx="0">
                  <c:v>64.5</c:v>
                </c:pt>
                <c:pt idx="1">
                  <c:v>7.1</c:v>
                </c:pt>
                <c:pt idx="2">
                  <c:v>27.3</c:v>
                </c:pt>
                <c:pt idx="3">
                  <c:v>1.1000000000000085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EA8-4BB1-B499-C761A6FC6013}"/>
            </c:ext>
          </c:extLst>
        </c:ser>
        <c:ser>
          <c:idx val="0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EA8-4BB1-B499-C761A6FC601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EA8-4BB1-B499-C761A6FC601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EA8-4BB1-B499-C761A6FC601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EA8-4BB1-B499-C761A6FC601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EA8-4BB1-B499-C761A6FC601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EA8-4BB1-B499-C761A6FC601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2EA8-4BB1-B499-C761A6FC601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2EA8-4BB1-B499-C761A6FC60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EA8-4BB1-B499-C761A6FC601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58961354774404473"/>
          <c:y val="5.3470966478020444E-2"/>
          <c:w val="0.40565863762836568"/>
          <c:h val="0.94652903352197959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explosion val="4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758-4CB8-9119-D0CBFD190CEA}"/>
              </c:ext>
            </c:extLst>
          </c:dPt>
          <c:dPt>
            <c:idx val="1"/>
            <c:bubble3D val="0"/>
            <c:explosion val="11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758-4CB8-9119-D0CBFD190CEA}"/>
              </c:ext>
            </c:extLst>
          </c:dPt>
          <c:dPt>
            <c:idx val="2"/>
            <c:bubble3D val="0"/>
            <c:explosion val="12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758-4CB8-9119-D0CBFD190CE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ŚrodkowaWisla!$D$30:$F$30</c:f>
              <c:numCache>
                <c:formatCode>0%</c:formatCode>
                <c:ptCount val="3"/>
                <c:pt idx="0">
                  <c:v>0.87939698492462315</c:v>
                </c:pt>
                <c:pt idx="1">
                  <c:v>1.0050251256281407E-2</c:v>
                </c:pt>
                <c:pt idx="2">
                  <c:v>0.11055276381909548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58-4CB8-9119-D0CBFD190CE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162311566088549"/>
          <c:y val="0.40595982793817442"/>
          <c:w val="0.1832818065226835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explosion val="7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40B-41F6-A456-F7D1DB609547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0B-41F6-A456-F7D1DB60954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ŚrodkowaWisla!$H$30:$I$30</c:f>
              <c:numCache>
                <c:formatCode>0%</c:formatCode>
                <c:ptCount val="2"/>
                <c:pt idx="0">
                  <c:v>0.95238095238095233</c:v>
                </c:pt>
                <c:pt idx="1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0B-41F6-A456-F7D1DB60954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323057083151879"/>
          <c:y val="0.40595982793817442"/>
          <c:w val="0.21167454940128352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464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242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319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309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81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37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18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09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dla obszaru dorzecza Wisły, regionu wodnego Środkowej Wisły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dla obszaru dorzecza Wisły,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regionu wodnego Środkowej Wisły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266038"/>
            <a:ext cx="4010025" cy="49521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dziewięciu obszarów dorzeczy w granicach Polski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 zarazem największy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wschodnią i fragment środkowej części kraju, a jego powierzchnia wynosi ok. 185 tys. km</a:t>
            </a:r>
            <a:r>
              <a:rPr lang="pl-PL" sz="130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stanowi ok. 59% powierzchni kraju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Wisły leży w województwach: śląskim, małopolskim, podkarpackim, lubelskim, świętokrzyskim, łódzkim, mazowieckim, podlaskim, warmińsko-mazurskim, kujawsko- pomorskim i 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reprezentowany jest przez siedem regionów wodnych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Małej Wisły (RZGW Gliwice),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 (RZGW Kraków),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Górnej-Wschodniej Wisły (RZGW Rzeszów),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Narwi (RZGW Białystok),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Bugu (RZGW Lublin),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 (RZGW Warszawa),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Wisły (RZGW Gdańsk).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880114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1 719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26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499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8679820" y="787401"/>
            <a:ext cx="3325367" cy="508667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AEA41D67-4903-4CB5-9901-2468711E7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409" y="4027340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w obszarze </a:t>
            </a:r>
            <a:r>
              <a:rPr lang="pl-PL" altLang="pl-PL" sz="10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dorzecza Wisły zagrożone </a:t>
            </a: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49812"/>
              </p:ext>
            </p:extLst>
          </p:nvPr>
        </p:nvGraphicFramePr>
        <p:xfrm>
          <a:off x="4488402" y="585628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0EDA4D13-30FB-431E-9D61-055A7BE08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2735502"/>
            <a:ext cx="3290185" cy="10695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169 jcwp, 94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240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2 056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2 251 jcwp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0F29C2C-5A7A-41CA-BDD7-5B53781EB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7934" y="769612"/>
            <a:ext cx="4072354" cy="508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Środkowej Wisły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48982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 w obecnym kształcie powstał z podzielenia regionu wodnego Środkowej Wisły (aPGW) na trzy regiony: region wodny Narwi, region wodny Bugu i region wodny Środkowej Wisły.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powierzchnię ok. 25% powierzchni obszaru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 łódzkim, mazowieckim, warmińsko-mazurskim, kujawsko- pomorskim, świętokrzyskim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Środkowej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462871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867037"/>
              </p:ext>
            </p:extLst>
          </p:nvPr>
        </p:nvGraphicFramePr>
        <p:xfrm>
          <a:off x="655635" y="594414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Środkowej Wisły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339088B2-B16E-4B12-A2CF-010FC9E05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823" y="1155700"/>
            <a:ext cx="5587419" cy="4656839"/>
          </a:xfrm>
          <a:prstGeom prst="rect">
            <a:avLst/>
          </a:prstGeom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A33F3CCA-58BF-4345-A4A6-32FBB84BBD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4679171"/>
              </p:ext>
            </p:extLst>
          </p:nvPr>
        </p:nvGraphicFramePr>
        <p:xfrm>
          <a:off x="1270950" y="4562168"/>
          <a:ext cx="3080070" cy="136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666652"/>
              </p:ext>
            </p:extLst>
          </p:nvPr>
        </p:nvGraphicFramePr>
        <p:xfrm>
          <a:off x="3890709" y="586114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109275"/>
              </p:ext>
            </p:extLst>
          </p:nvPr>
        </p:nvGraphicFramePr>
        <p:xfrm>
          <a:off x="9220734" y="4659635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Środkowej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398 (23%)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(22%)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Środkowej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jcwp, 22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4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424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1F2F39E-F616-4B51-B9FA-C1BC78F236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77" y="1270932"/>
            <a:ext cx="5385679" cy="4488699"/>
          </a:xfrm>
          <a:prstGeom prst="rect">
            <a:avLst/>
          </a:prstGeom>
        </p:spPr>
      </p:pic>
      <p:graphicFrame>
        <p:nvGraphicFramePr>
          <p:cNvPr id="21" name="Wykres 20">
            <a:extLst>
              <a:ext uri="{FF2B5EF4-FFF2-40B4-BE49-F238E27FC236}">
                <a16:creationId xmlns:a16="http://schemas.microsoft.com/office/drawing/2014/main" id="{9BA2555E-0078-4879-AB51-151C5ADDC9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557823"/>
              </p:ext>
            </p:extLst>
          </p:nvPr>
        </p:nvGraphicFramePr>
        <p:xfrm>
          <a:off x="9459913" y="2140489"/>
          <a:ext cx="2603499" cy="2465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524441"/>
              </p:ext>
            </p:extLst>
          </p:nvPr>
        </p:nvGraphicFramePr>
        <p:xfrm>
          <a:off x="3890709" y="582930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838332"/>
              </p:ext>
            </p:extLst>
          </p:nvPr>
        </p:nvGraphicFramePr>
        <p:xfrm>
          <a:off x="9116734" y="4656810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2">
            <a:extLst>
              <a:ext uri="{FF2B5EF4-FFF2-40B4-BE49-F238E27FC236}">
                <a16:creationId xmlns:a16="http://schemas.microsoft.com/office/drawing/2014/main" id="{5BCC7AD5-E191-47D9-A897-D4C3BF29A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5 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Text Box 12">
            <a:extLst>
              <a:ext uri="{FF2B5EF4-FFF2-40B4-BE49-F238E27FC236}">
                <a16:creationId xmlns:a16="http://schemas.microsoft.com/office/drawing/2014/main" id="{C17F2AE1-60CD-4C22-8A04-19F6C65C9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F6884B1E-2BB0-4203-8732-EA40A8E6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4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060766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55304"/>
              </p:ext>
            </p:extLst>
          </p:nvPr>
        </p:nvGraphicFramePr>
        <p:xfrm>
          <a:off x="9320981" y="2525349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97CFC8F-7316-4E95-978F-D6054EC69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370" y="1233794"/>
            <a:ext cx="5329970" cy="459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883130" y="575398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10223"/>
              </p:ext>
            </p:extLst>
          </p:nvPr>
        </p:nvGraphicFramePr>
        <p:xfrm>
          <a:off x="9176490" y="45298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2">
            <a:extLst>
              <a:ext uri="{FF2B5EF4-FFF2-40B4-BE49-F238E27FC236}">
                <a16:creationId xmlns:a16="http://schemas.microsoft.com/office/drawing/2014/main" id="{5BCC7AD5-E191-47D9-A897-D4C3BF29A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21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Text Box 12">
            <a:extLst>
              <a:ext uri="{FF2B5EF4-FFF2-40B4-BE49-F238E27FC236}">
                <a16:creationId xmlns:a16="http://schemas.microsoft.com/office/drawing/2014/main" id="{C17F2AE1-60CD-4C22-8A04-19F6C65C9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F6884B1E-2BB0-4203-8732-EA40A8E6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4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317439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3D3CB9F8-C8C5-4D36-8969-FBEB693417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0474369"/>
              </p:ext>
            </p:extLst>
          </p:nvPr>
        </p:nvGraphicFramePr>
        <p:xfrm>
          <a:off x="9176490" y="2455749"/>
          <a:ext cx="2962170" cy="204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A29ECB6-C907-4713-8F1D-781159F8A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817" y="1233795"/>
            <a:ext cx="5174264" cy="4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4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804708"/>
              </p:ext>
            </p:extLst>
          </p:nvPr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na obszarze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E6FEBE31-C9F6-482E-BE75-6920261D4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7C70FB4F-A3C7-484D-9B34-EA92969677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76C18CC1-D8F9-4DDD-B854-4DEF9327B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152A649C-BC06-4867-BBCD-63EC50A2B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4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FE9460C-90F0-483A-BB97-F95C897F617A}"/>
              </a:ext>
            </a:extLst>
          </p:cNvPr>
          <p:cNvSpPr/>
          <p:nvPr/>
        </p:nvSpPr>
        <p:spPr>
          <a:xfrm>
            <a:off x="443997" y="5461000"/>
            <a:ext cx="3007085" cy="23114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10B52AF-4EFD-42C1-A219-E083C65A6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108" y="1233796"/>
            <a:ext cx="5648745" cy="47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945265"/>
              </p:ext>
            </p:extLst>
          </p:nvPr>
        </p:nvGraphicFramePr>
        <p:xfrm>
          <a:off x="5070580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Środkowej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873D177A-4289-4987-8C39-FB3E3DC21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398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(23%)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(4%)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9FF5FEAD-8A93-4FBB-AE2F-2C35C38098C7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82CFA295-DE05-47B5-85E1-A99CC6773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Środkowej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FAFECF75-B7FC-446E-98A0-D29AB0771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 jcwp, 22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4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424 jcwp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010AFA39-4947-4A7F-B374-46D4592B17D0}"/>
              </a:ext>
            </a:extLst>
          </p:cNvPr>
          <p:cNvSpPr/>
          <p:nvPr/>
        </p:nvSpPr>
        <p:spPr>
          <a:xfrm>
            <a:off x="540774" y="3030282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9C7C550-A4D7-4084-B43F-FF2DFF099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080" y="1185075"/>
            <a:ext cx="5731959" cy="4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biologiczne zależne od fizykochemii: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148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3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9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AB85A151-5994-4591-A598-B5FA807FC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1950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9367DA98-F639-435C-B322-54CFE55F81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029" y="1165195"/>
            <a:ext cx="5892720" cy="49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84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biologiczne zależne od hydromorfologii: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345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5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2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4998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FB3FB82-243F-4C13-93CE-013862E16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18" y="1155700"/>
            <a:ext cx="5897048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fizykochemiczne: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253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3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11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DA1ECF3-266E-4572-AB69-097D3160A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290" y="1197846"/>
            <a:ext cx="5726710" cy="477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0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cechy chemiczne: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185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5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17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E086CC08-99DA-49D9-B91E-77C729E30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96" y="1215434"/>
            <a:ext cx="5828928" cy="485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3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zasoby wodne: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20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brak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brak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F6F8769-6758-497C-8574-6E83E6EF3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316" y="1169656"/>
            <a:ext cx="5877644" cy="489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2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715760" y="2277962"/>
            <a:ext cx="50782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42900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8317FFA-5E9A-4D09-9B7E-5A8AE8FB8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960" y="1156773"/>
            <a:ext cx="5992680" cy="499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514744" y="2347858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jcwpd: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 jcwpd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 ilościową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17 jcwpd ze zidentyfikowaną presją chemiczną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 jcwp bez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zidentyfikowanej presji znaczącej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7030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9DCE7EE-7B22-425C-97F9-7C9860EEAA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1" y="1155701"/>
            <a:ext cx="5963919" cy="497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6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Środkowej Wisły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455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1637095" y="1946786"/>
            <a:ext cx="3620334" cy="268431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00" y="2160228"/>
            <a:ext cx="3255005" cy="18189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Środkowej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5%</a:t>
            </a: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DF39EB11-3906-4B47-B2AF-476A410F92CE}"/>
              </a:ext>
            </a:extLst>
          </p:cNvPr>
          <p:cNvSpPr/>
          <p:nvPr/>
        </p:nvSpPr>
        <p:spPr>
          <a:xfrm>
            <a:off x="1807269" y="2920792"/>
            <a:ext cx="2723775" cy="756473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1B7133B-7B84-4CB2-8993-4B01C0B50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1391" y="1208695"/>
            <a:ext cx="5861543" cy="48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Środkowej Wisły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488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rostokąt 15">
            <a:extLst>
              <a:ext uri="{FF2B5EF4-FFF2-40B4-BE49-F238E27FC236}">
                <a16:creationId xmlns:a16="http://schemas.microsoft.com/office/drawing/2014/main" id="{7143DAD4-4220-4839-97D0-7A562FF119A9}"/>
              </a:ext>
            </a:extLst>
          </p:cNvPr>
          <p:cNvSpPr/>
          <p:nvPr/>
        </p:nvSpPr>
        <p:spPr>
          <a:xfrm>
            <a:off x="1637095" y="1946786"/>
            <a:ext cx="3620334" cy="268431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688FF56F-B7A0-4419-BE66-361FFF4AD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00" y="2160228"/>
            <a:ext cx="3255005" cy="18189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Środkowej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5%</a:t>
            </a: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DF8A31C-F981-4ADF-BB0C-163F7EF4AA56}"/>
              </a:ext>
            </a:extLst>
          </p:cNvPr>
          <p:cNvSpPr/>
          <p:nvPr/>
        </p:nvSpPr>
        <p:spPr>
          <a:xfrm>
            <a:off x="1807269" y="3657600"/>
            <a:ext cx="2723775" cy="321587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3273ACA0-C8C3-4999-8DBA-CF3BB2A040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8998" y="1135163"/>
            <a:ext cx="6058036" cy="502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95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" y="3193007"/>
            <a:ext cx="11141075" cy="17548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3%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95%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33049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2022-2027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FC124125-1103-4F7A-963B-1D8146CA1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585589"/>
              </p:ext>
            </p:extLst>
          </p:nvPr>
        </p:nvGraphicFramePr>
        <p:xfrm>
          <a:off x="430530" y="4347846"/>
          <a:ext cx="5435600" cy="14173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302293688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104750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90778805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jcwpd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jcwpd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76065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95%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8264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4.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5492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479764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19CF708-8479-4570-80F5-81526F06F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604036"/>
              </p:ext>
            </p:extLst>
          </p:nvPr>
        </p:nvGraphicFramePr>
        <p:xfrm>
          <a:off x="430530" y="1684163"/>
          <a:ext cx="5435600" cy="214884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26168389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69190743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497984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RW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RW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3158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56697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218109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94%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48877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96603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944194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592DFB4C-58BB-472D-A23D-D9D2404A3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178111"/>
              </p:ext>
            </p:extLst>
          </p:nvPr>
        </p:nvGraphicFramePr>
        <p:xfrm>
          <a:off x="6325872" y="3356206"/>
          <a:ext cx="5435600" cy="17221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813043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3175793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81464173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LW (2022-2027)</a:t>
                      </a:r>
                      <a:endParaRPr lang="pl-PL" sz="1000" b="1" i="0" u="none" strike="noStrike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LW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LW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7074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880102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78446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9238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571062"/>
                  </a:ext>
                </a:extLst>
              </a:tr>
            </a:tbl>
          </a:graphicData>
        </a:graphic>
      </p:graphicFrame>
      <p:pic>
        <p:nvPicPr>
          <p:cNvPr id="25" name="Obraz 11">
            <a:extLst>
              <a:ext uri="{FF2B5EF4-FFF2-40B4-BE49-F238E27FC236}">
                <a16:creationId xmlns:a16="http://schemas.microsoft.com/office/drawing/2014/main" id="{94A62ADA-456C-4092-9845-2BF37865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7781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8EB3869-14B9-40A1-B007-3EDFE550F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031717"/>
              </p:ext>
            </p:extLst>
          </p:nvPr>
        </p:nvGraphicFramePr>
        <p:xfrm>
          <a:off x="6325872" y="1181808"/>
          <a:ext cx="5435600" cy="153924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5046751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726063436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583487303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 RWr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</a:t>
                      </a:r>
                      <a:r>
                        <a:rPr lang="pl-PL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0207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 dobry stan chemiczny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0445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dla migracji ichtiofauny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1548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53325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  <a:r>
                        <a:rPr lang="pl-PL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134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216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2438</Words>
  <Application>Microsoft Office PowerPoint</Application>
  <PresentationFormat>Panoramiczny</PresentationFormat>
  <Paragraphs>328</Paragraphs>
  <Slides>24</Slides>
  <Notes>24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Roboto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Katarzyna Mirończuk</cp:lastModifiedBy>
  <cp:revision>222</cp:revision>
  <dcterms:created xsi:type="dcterms:W3CDTF">2017-12-14T14:22:37Z</dcterms:created>
  <dcterms:modified xsi:type="dcterms:W3CDTF">2021-05-14T09:03:08Z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